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8"/>
  </p:notesMasterIdLst>
  <p:handoutMasterIdLst>
    <p:handoutMasterId r:id="rId19"/>
  </p:handoutMasterIdLst>
  <p:sldIdLst>
    <p:sldId id="260" r:id="rId6"/>
    <p:sldId id="261" r:id="rId7"/>
    <p:sldId id="262" r:id="rId8"/>
    <p:sldId id="263" r:id="rId9"/>
    <p:sldId id="264" r:id="rId10"/>
    <p:sldId id="267" r:id="rId11"/>
    <p:sldId id="265" r:id="rId12"/>
    <p:sldId id="268" r:id="rId13"/>
    <p:sldId id="269" r:id="rId14"/>
    <p:sldId id="270" r:id="rId15"/>
    <p:sldId id="271"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70" autoAdjust="0"/>
  </p:normalViewPr>
  <p:slideViewPr>
    <p:cSldViewPr>
      <p:cViewPr varScale="1">
        <p:scale>
          <a:sx n="77" d="100"/>
          <a:sy n="77" d="100"/>
        </p:scale>
        <p:origin x="250" y="62"/>
      </p:cViewPr>
      <p:guideLst>
        <p:guide orient="horz" pos="2160"/>
        <p:guide pos="2880"/>
      </p:guideLst>
    </p:cSldViewPr>
  </p:slideViewPr>
  <p:outlineViewPr>
    <p:cViewPr>
      <p:scale>
        <a:sx n="33" d="100"/>
        <a:sy n="33" d="100"/>
      </p:scale>
      <p:origin x="0" y="-198"/>
    </p:cViewPr>
  </p:outlineViewPr>
  <p:notesTextViewPr>
    <p:cViewPr>
      <p:scale>
        <a:sx n="100" d="100"/>
        <a:sy n="100" d="100"/>
      </p:scale>
      <p:origin x="0" y="0"/>
    </p:cViewPr>
  </p:notesTextViewPr>
  <p:notesViewPr>
    <p:cSldViewPr>
      <p:cViewPr varScale="1">
        <p:scale>
          <a:sx n="88" d="100"/>
          <a:sy n="88" d="100"/>
        </p:scale>
        <p:origin x="310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1F968D-BD43-48DD-BDB5-BA29CB395F87}" type="datetimeFigureOut">
              <a:rPr lang="en-US" smtClean="0"/>
              <a:t>8/1/2017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AB3741-6227-4696-AE27-FBA641CC74E7}" type="slidenum">
              <a:rPr lang="en-US" smtClean="0"/>
              <a:t>‹#›</a:t>
            </a:fld>
            <a:endParaRPr lang="en-US"/>
          </a:p>
        </p:txBody>
      </p:sp>
    </p:spTree>
    <p:extLst>
      <p:ext uri="{BB962C8B-B14F-4D97-AF65-F5344CB8AC3E}">
        <p14:creationId xmlns:p14="http://schemas.microsoft.com/office/powerpoint/2010/main" val="3680126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82F16C-380C-42A7-ADBB-143F7C001B35}" type="datetimeFigureOut">
              <a:rPr lang="en-US" smtClean="0"/>
              <a:pPr/>
              <a:t>8/1/2017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A1525B-F2EA-4E9F-A179-E30EAED4B745}" type="slidenum">
              <a:rPr lang="en-US" smtClean="0"/>
              <a:pPr/>
              <a:t>‹#›</a:t>
            </a:fld>
            <a:endParaRPr lang="en-US" dirty="0"/>
          </a:p>
        </p:txBody>
      </p:sp>
    </p:spTree>
    <p:extLst>
      <p:ext uri="{BB962C8B-B14F-4D97-AF65-F5344CB8AC3E}">
        <p14:creationId xmlns:p14="http://schemas.microsoft.com/office/powerpoint/2010/main" val="128880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E69A45-94EA-4467-9213-9C6DD7EA7BF4}"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3C26E2-E557-4859-B8F1-F01B8D819792}" type="slidenum">
              <a:rPr lang="en-US" smtClean="0"/>
              <a:pPr/>
              <a:t>‹#›</a:t>
            </a:fld>
            <a:endParaRPr lang="en-US" dirty="0"/>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69A45-94EA-4467-9213-9C6DD7EA7BF4}"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3C26E2-E557-4859-B8F1-F01B8D819792}" type="slidenum">
              <a:rPr lang="en-US" smtClean="0"/>
              <a:pPr/>
              <a:t>‹#›</a:t>
            </a:fld>
            <a:endParaRPr lang="en-US" dirty="0"/>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69A45-94EA-4467-9213-9C6DD7EA7BF4}"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3C26E2-E557-4859-B8F1-F01B8D819792}" type="slidenum">
              <a:rPr lang="en-US" smtClean="0"/>
              <a:pPr/>
              <a:t>‹#›</a:t>
            </a:fld>
            <a:endParaRPr lang="en-US" dirty="0"/>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69A45-94EA-4467-9213-9C6DD7EA7BF4}"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3C26E2-E557-4859-B8F1-F01B8D819792}" type="slidenum">
              <a:rPr lang="en-US" smtClean="0"/>
              <a:pPr/>
              <a:t>‹#›</a:t>
            </a:fld>
            <a:endParaRPr lang="en-US" dirty="0"/>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E69A45-94EA-4467-9213-9C6DD7EA7BF4}"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3C26E2-E557-4859-B8F1-F01B8D819792}" type="slidenum">
              <a:rPr lang="en-US" smtClean="0"/>
              <a:pPr/>
              <a:t>‹#›</a:t>
            </a:fld>
            <a:endParaRPr lang="en-US" dirty="0"/>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E69A45-94EA-4467-9213-9C6DD7EA7BF4}" type="datetimeFigureOut">
              <a:rPr lang="en-US" smtClean="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3C26E2-E557-4859-B8F1-F01B8D819792}" type="slidenum">
              <a:rPr lang="en-US" smtClean="0"/>
              <a:pPr/>
              <a:t>‹#›</a:t>
            </a:fld>
            <a:endParaRPr lang="en-US" dirty="0"/>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E69A45-94EA-4467-9213-9C6DD7EA7BF4}" type="datetimeFigureOut">
              <a:rPr lang="en-US" smtClean="0"/>
              <a:pPr/>
              <a:t>8/1/2017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3C26E2-E557-4859-B8F1-F01B8D819792}" type="slidenum">
              <a:rPr lang="en-US" smtClean="0"/>
              <a:pPr/>
              <a:t>‹#›</a:t>
            </a:fld>
            <a:endParaRPr lang="en-US" dirty="0"/>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E69A45-94EA-4467-9213-9C6DD7EA7BF4}" type="datetimeFigureOut">
              <a:rPr lang="en-US" smtClean="0"/>
              <a:pPr/>
              <a:t>8/1/2017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3C26E2-E557-4859-B8F1-F01B8D819792}" type="slidenum">
              <a:rPr lang="en-US" smtClean="0"/>
              <a:pPr/>
              <a:t>‹#›</a:t>
            </a:fld>
            <a:endParaRPr lang="en-US" dirty="0"/>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69A45-94EA-4467-9213-9C6DD7EA7BF4}" type="datetimeFigureOut">
              <a:rPr lang="en-US" smtClean="0"/>
              <a:pPr/>
              <a:t>8/1/2017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3C26E2-E557-4859-B8F1-F01B8D819792}" type="slidenum">
              <a:rPr lang="en-US" smtClean="0"/>
              <a:pPr/>
              <a:t>‹#›</a:t>
            </a:fld>
            <a:endParaRPr lang="en-US" dirty="0"/>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E69A45-94EA-4467-9213-9C6DD7EA7BF4}" type="datetimeFigureOut">
              <a:rPr lang="en-US" smtClean="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3C26E2-E557-4859-B8F1-F01B8D819792}" type="slidenum">
              <a:rPr lang="en-US" smtClean="0"/>
              <a:pPr/>
              <a:t>‹#›</a:t>
            </a:fld>
            <a:endParaRPr lang="en-US" dirty="0"/>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E69A45-94EA-4467-9213-9C6DD7EA7BF4}" type="datetimeFigureOut">
              <a:rPr lang="en-US" smtClean="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3C26E2-E557-4859-B8F1-F01B8D819792}" type="slidenum">
              <a:rPr lang="en-US" smtClean="0"/>
              <a:pPr/>
              <a:t>‹#›</a:t>
            </a:fld>
            <a:endParaRPr lang="en-US" dirty="0"/>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69A45-94EA-4467-9213-9C6DD7EA7BF4}" type="datetimeFigureOut">
              <a:rPr lang="en-US" smtClean="0"/>
              <a:pPr/>
              <a:t>8/1/2017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C26E2-E557-4859-B8F1-F01B8D81979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_2536165.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2" descr="APD logo COLOR (RGB).png"/>
          <p:cNvPicPr>
            <a:picLocks noChangeAspect="1"/>
          </p:cNvPicPr>
          <p:nvPr/>
        </p:nvPicPr>
        <p:blipFill>
          <a:blip r:embed="rId3" cstate="print"/>
          <a:stretch>
            <a:fillRect/>
          </a:stretch>
        </p:blipFill>
        <p:spPr>
          <a:xfrm>
            <a:off x="797044" y="609600"/>
            <a:ext cx="7549911" cy="2481077"/>
          </a:xfrm>
          <a:prstGeom prst="rect">
            <a:avLst/>
          </a:prstGeom>
        </p:spPr>
      </p:pic>
      <p:sp>
        <p:nvSpPr>
          <p:cNvPr id="5" name="TextBox 4"/>
          <p:cNvSpPr txBox="1"/>
          <p:nvPr/>
        </p:nvSpPr>
        <p:spPr>
          <a:xfrm>
            <a:off x="5334000" y="4495800"/>
            <a:ext cx="3276600" cy="1938992"/>
          </a:xfrm>
          <a:prstGeom prst="rect">
            <a:avLst/>
          </a:prstGeom>
          <a:noFill/>
        </p:spPr>
        <p:txBody>
          <a:bodyPr wrap="square" rtlCol="0">
            <a:spAutoFit/>
          </a:bodyPr>
          <a:lstStyle/>
          <a:p>
            <a:r>
              <a:rPr lang="en-US" dirty="0"/>
              <a:t>	</a:t>
            </a:r>
            <a:r>
              <a:rPr lang="en-US" sz="2400" dirty="0">
                <a:solidFill>
                  <a:schemeClr val="bg1"/>
                </a:solidFill>
              </a:rPr>
              <a:t>Rick Scott</a:t>
            </a:r>
          </a:p>
          <a:p>
            <a:r>
              <a:rPr lang="en-US" sz="2400" dirty="0">
                <a:solidFill>
                  <a:schemeClr val="bg1"/>
                </a:solidFill>
              </a:rPr>
              <a:t>	Governor</a:t>
            </a:r>
          </a:p>
          <a:p>
            <a:endParaRPr lang="en-US" sz="2400" dirty="0">
              <a:solidFill>
                <a:schemeClr val="bg1"/>
              </a:solidFill>
            </a:endParaRPr>
          </a:p>
          <a:p>
            <a:r>
              <a:rPr lang="en-US" sz="2400" dirty="0">
                <a:solidFill>
                  <a:schemeClr val="bg1"/>
                </a:solidFill>
              </a:rPr>
              <a:t>	Barbara Palmer</a:t>
            </a:r>
          </a:p>
          <a:p>
            <a:r>
              <a:rPr lang="en-US" sz="2400" dirty="0">
                <a:solidFill>
                  <a:schemeClr val="bg1"/>
                </a:solidFill>
              </a:rPr>
              <a:t>	APD Director</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dirty="0"/>
              <a:t>SERVICE FUNDING</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19913845"/>
              </p:ext>
            </p:extLst>
          </p:nvPr>
        </p:nvGraphicFramePr>
        <p:xfrm>
          <a:off x="685800" y="1219201"/>
          <a:ext cx="7696201" cy="3352800"/>
        </p:xfrm>
        <a:graphic>
          <a:graphicData uri="http://schemas.openxmlformats.org/drawingml/2006/table">
            <a:tbl>
              <a:tblPr>
                <a:tableStyleId>{5C22544A-7EE6-4342-B048-85BDC9FD1C3A}</a:tableStyleId>
              </a:tblPr>
              <a:tblGrid>
                <a:gridCol w="2497610">
                  <a:extLst>
                    <a:ext uri="{9D8B030D-6E8A-4147-A177-3AD203B41FA5}">
                      <a16:colId xmlns:a16="http://schemas.microsoft.com/office/drawing/2014/main" val="2553814313"/>
                    </a:ext>
                  </a:extLst>
                </a:gridCol>
                <a:gridCol w="781394">
                  <a:extLst>
                    <a:ext uri="{9D8B030D-6E8A-4147-A177-3AD203B41FA5}">
                      <a16:colId xmlns:a16="http://schemas.microsoft.com/office/drawing/2014/main" val="648894334"/>
                    </a:ext>
                  </a:extLst>
                </a:gridCol>
                <a:gridCol w="1016883">
                  <a:extLst>
                    <a:ext uri="{9D8B030D-6E8A-4147-A177-3AD203B41FA5}">
                      <a16:colId xmlns:a16="http://schemas.microsoft.com/office/drawing/2014/main" val="1722443864"/>
                    </a:ext>
                  </a:extLst>
                </a:gridCol>
                <a:gridCol w="2287095">
                  <a:extLst>
                    <a:ext uri="{9D8B030D-6E8A-4147-A177-3AD203B41FA5}">
                      <a16:colId xmlns:a16="http://schemas.microsoft.com/office/drawing/2014/main" val="447763479"/>
                    </a:ext>
                  </a:extLst>
                </a:gridCol>
                <a:gridCol w="1113219">
                  <a:extLst>
                    <a:ext uri="{9D8B030D-6E8A-4147-A177-3AD203B41FA5}">
                      <a16:colId xmlns:a16="http://schemas.microsoft.com/office/drawing/2014/main" val="2270159104"/>
                    </a:ext>
                  </a:extLst>
                </a:gridCol>
              </a:tblGrid>
              <a:tr h="373998">
                <a:tc>
                  <a:txBody>
                    <a:bodyPr/>
                    <a:lstStyle/>
                    <a:p>
                      <a:pPr algn="ctr" fontAlgn="b"/>
                      <a:r>
                        <a:rPr lang="en-US" sz="1200" b="1" i="0" u="sng" strike="noStrike" dirty="0">
                          <a:solidFill>
                            <a:srgbClr val="000000"/>
                          </a:solidFill>
                          <a:effectLst/>
                          <a:latin typeface="Calibri" panose="020F0502020204030204" pitchFamily="34" charset="0"/>
                        </a:rPr>
                        <a:t>Agency Funding Overview</a:t>
                      </a:r>
                    </a:p>
                  </a:txBody>
                  <a:tcPr marL="9525" marR="9525" marT="9525" marB="0" anchor="b"/>
                </a:tc>
                <a:tc gridSpan="4">
                  <a:txBody>
                    <a:bodyPr/>
                    <a:lstStyle/>
                    <a:p>
                      <a:pPr algn="ctr" fontAlgn="b"/>
                      <a:r>
                        <a:rPr lang="en-US" sz="1200" b="1" i="0" u="sng" strike="noStrike" dirty="0">
                          <a:solidFill>
                            <a:srgbClr val="000000"/>
                          </a:solidFill>
                          <a:effectLst/>
                          <a:latin typeface="Calibri" panose="020F0502020204030204" pitchFamily="34" charset="0"/>
                        </a:rPr>
                        <a:t>FY 2017-2018 Appropriations </a:t>
                      </a: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33030081"/>
                  </a:ext>
                </a:extLst>
              </a:tr>
              <a:tr h="496467">
                <a:tc>
                  <a:txBody>
                    <a:bodyPr/>
                    <a:lstStyle/>
                    <a:p>
                      <a:pPr algn="l" fontAlgn="b"/>
                      <a:r>
                        <a:rPr lang="en-US" sz="1200" b="1" i="0" u="none" strike="noStrike" dirty="0">
                          <a:solidFill>
                            <a:srgbClr val="000000"/>
                          </a:solidFill>
                          <a:effectLst/>
                          <a:latin typeface="Calibri" panose="020F0502020204030204" pitchFamily="34" charset="0"/>
                        </a:rPr>
                        <a:t>Program</a:t>
                      </a:r>
                    </a:p>
                  </a:txBody>
                  <a:tcPr marL="9525" marR="9525" marT="9525" marB="0" anchor="b"/>
                </a:tc>
                <a:tc>
                  <a:txBody>
                    <a:bodyPr/>
                    <a:lstStyle/>
                    <a:p>
                      <a:pPr algn="ctr" fontAlgn="b"/>
                      <a:r>
                        <a:rPr lang="en-US" sz="1200" b="1" i="0" u="none" strike="noStrike" dirty="0">
                          <a:solidFill>
                            <a:srgbClr val="000000"/>
                          </a:solidFill>
                          <a:effectLst/>
                          <a:latin typeface="Calibri" panose="020F0502020204030204" pitchFamily="34" charset="0"/>
                        </a:rPr>
                        <a:t>FTE</a:t>
                      </a:r>
                    </a:p>
                  </a:txBody>
                  <a:tcPr marL="9525" marR="9525" marT="9525" marB="0" anchor="b"/>
                </a:tc>
                <a:tc>
                  <a:txBody>
                    <a:bodyPr/>
                    <a:lstStyle/>
                    <a:p>
                      <a:pPr algn="ctr" fontAlgn="b"/>
                      <a:r>
                        <a:rPr lang="en-US" sz="1200" b="1" i="0" u="none" strike="noStrike" dirty="0">
                          <a:solidFill>
                            <a:srgbClr val="000000"/>
                          </a:solidFill>
                          <a:effectLst/>
                          <a:latin typeface="Calibri" panose="020F0502020204030204" pitchFamily="34" charset="0"/>
                        </a:rPr>
                        <a:t>General Revenue</a:t>
                      </a:r>
                    </a:p>
                  </a:txBody>
                  <a:tcPr marL="9525" marR="9525" marT="9525" marB="0" anchor="b"/>
                </a:tc>
                <a:tc>
                  <a:txBody>
                    <a:bodyPr/>
                    <a:lstStyle/>
                    <a:p>
                      <a:pPr algn="ctr" fontAlgn="b"/>
                      <a:r>
                        <a:rPr lang="en-US" sz="1200" b="1" i="0" u="none" strike="noStrike" dirty="0">
                          <a:solidFill>
                            <a:srgbClr val="000000"/>
                          </a:solidFill>
                          <a:effectLst/>
                          <a:latin typeface="Calibri" panose="020F0502020204030204" pitchFamily="34" charset="0"/>
                        </a:rPr>
                        <a:t>Federal and State Trust Funds</a:t>
                      </a:r>
                    </a:p>
                  </a:txBody>
                  <a:tcPr marL="9525" marR="9525" marT="9525" marB="0" anchor="b"/>
                </a:tc>
                <a:tc>
                  <a:txBody>
                    <a:bodyPr/>
                    <a:lstStyle/>
                    <a:p>
                      <a:pPr algn="ctr" fontAlgn="b"/>
                      <a:r>
                        <a:rPr lang="en-US" sz="1200" b="1" i="0" u="none" strike="noStrike" dirty="0">
                          <a:solidFill>
                            <a:srgbClr val="000000"/>
                          </a:solidFill>
                          <a:effectLst/>
                          <a:latin typeface="Calibri" panose="020F0502020204030204" pitchFamily="34" charset="0"/>
                        </a:rPr>
                        <a:t>Total</a:t>
                      </a:r>
                    </a:p>
                  </a:txBody>
                  <a:tcPr marL="9525" marR="9525" marT="9525" marB="0" anchor="b"/>
                </a:tc>
                <a:extLst>
                  <a:ext uri="{0D108BD9-81ED-4DB2-BD59-A6C34878D82A}">
                    <a16:rowId xmlns:a16="http://schemas.microsoft.com/office/drawing/2014/main" val="1884030906"/>
                  </a:ext>
                </a:extLst>
              </a:tr>
              <a:tr h="496467">
                <a:tc>
                  <a:txBody>
                    <a:bodyPr/>
                    <a:lstStyle/>
                    <a:p>
                      <a:pPr algn="l" fontAlgn="b"/>
                      <a:r>
                        <a:rPr lang="en-US" sz="1100" b="0" i="0" u="none" strike="noStrike" dirty="0">
                          <a:solidFill>
                            <a:srgbClr val="000000"/>
                          </a:solidFill>
                          <a:effectLst/>
                          <a:latin typeface="Calibri" panose="020F0502020204030204" pitchFamily="34" charset="0"/>
                        </a:rPr>
                        <a:t>Home &amp; Community Services</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428.0</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442,914,145</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689,485,215</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1,132,399,360</a:t>
                      </a:r>
                    </a:p>
                  </a:txBody>
                  <a:tcPr marL="9525" marR="9525" marT="9525" marB="0" anchor="b"/>
                </a:tc>
                <a:extLst>
                  <a:ext uri="{0D108BD9-81ED-4DB2-BD59-A6C34878D82A}">
                    <a16:rowId xmlns:a16="http://schemas.microsoft.com/office/drawing/2014/main" val="3359358591"/>
                  </a:ext>
                </a:extLst>
              </a:tr>
              <a:tr h="496467">
                <a:tc>
                  <a:txBody>
                    <a:bodyPr/>
                    <a:lstStyle/>
                    <a:p>
                      <a:pPr algn="l" fontAlgn="b"/>
                      <a:r>
                        <a:rPr lang="en-US" sz="1100" b="0" i="0" u="none" strike="noStrike" dirty="0">
                          <a:solidFill>
                            <a:srgbClr val="000000"/>
                          </a:solidFill>
                          <a:effectLst/>
                          <a:latin typeface="Calibri" panose="020F0502020204030204" pitchFamily="34" charset="0"/>
                        </a:rPr>
                        <a:t>Program Management &amp; Compliance</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161.0</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15,345,302</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12,973,375</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28,318,677</a:t>
                      </a:r>
                    </a:p>
                  </a:txBody>
                  <a:tcPr marL="9525" marR="9525" marT="9525" marB="0" anchor="b"/>
                </a:tc>
                <a:extLst>
                  <a:ext uri="{0D108BD9-81ED-4DB2-BD59-A6C34878D82A}">
                    <a16:rowId xmlns:a16="http://schemas.microsoft.com/office/drawing/2014/main" val="4286190502"/>
                  </a:ext>
                </a:extLst>
              </a:tr>
              <a:tr h="496467">
                <a:tc>
                  <a:txBody>
                    <a:bodyPr/>
                    <a:lstStyle/>
                    <a:p>
                      <a:pPr algn="l" fontAlgn="b"/>
                      <a:r>
                        <a:rPr lang="en-US" sz="1100" b="0" i="0" u="none" strike="noStrike" dirty="0">
                          <a:solidFill>
                            <a:srgbClr val="000000"/>
                          </a:solidFill>
                          <a:effectLst/>
                          <a:latin typeface="Calibri" panose="020F0502020204030204" pitchFamily="34" charset="0"/>
                        </a:rPr>
                        <a:t>Developmental Disability Centers - Civil Program</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1609.0</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38,549,216</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58,050,606</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96,599,822</a:t>
                      </a:r>
                    </a:p>
                  </a:txBody>
                  <a:tcPr marL="9525" marR="9525" marT="9525" marB="0" anchor="b"/>
                </a:tc>
                <a:extLst>
                  <a:ext uri="{0D108BD9-81ED-4DB2-BD59-A6C34878D82A}">
                    <a16:rowId xmlns:a16="http://schemas.microsoft.com/office/drawing/2014/main" val="2308035168"/>
                  </a:ext>
                </a:extLst>
              </a:tr>
              <a:tr h="496467">
                <a:tc>
                  <a:txBody>
                    <a:bodyPr/>
                    <a:lstStyle/>
                    <a:p>
                      <a:pPr algn="l" fontAlgn="b"/>
                      <a:r>
                        <a:rPr lang="en-US" sz="1100" b="0" i="0" u="none" strike="noStrike" dirty="0" err="1">
                          <a:solidFill>
                            <a:srgbClr val="000000"/>
                          </a:solidFill>
                          <a:effectLst/>
                          <a:latin typeface="Calibri" panose="020F0502020204030204" pitchFamily="34" charset="0"/>
                        </a:rPr>
                        <a:t>Develomental</a:t>
                      </a:r>
                      <a:r>
                        <a:rPr lang="en-US" sz="1100" b="0" i="0" u="none" strike="noStrike" dirty="0">
                          <a:solidFill>
                            <a:srgbClr val="000000"/>
                          </a:solidFill>
                          <a:effectLst/>
                          <a:latin typeface="Calibri" panose="020F0502020204030204" pitchFamily="34" charset="0"/>
                        </a:rPr>
                        <a:t> Disability Centers - Forensic Program</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504.5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28,763,492</a:t>
                      </a: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28,763,492</a:t>
                      </a:r>
                    </a:p>
                  </a:txBody>
                  <a:tcPr marL="9525" marR="9525" marT="9525" marB="0" anchor="b"/>
                </a:tc>
                <a:extLst>
                  <a:ext uri="{0D108BD9-81ED-4DB2-BD59-A6C34878D82A}">
                    <a16:rowId xmlns:a16="http://schemas.microsoft.com/office/drawing/2014/main" val="2335787153"/>
                  </a:ext>
                </a:extLst>
              </a:tr>
              <a:tr h="496467">
                <a:tc>
                  <a:txBody>
                    <a:bodyPr/>
                    <a:lstStyle/>
                    <a:p>
                      <a:pPr algn="l" fontAlgn="b"/>
                      <a:r>
                        <a:rPr lang="en-US" sz="1100" b="1" i="0" u="sng" strike="noStrike" dirty="0">
                          <a:solidFill>
                            <a:srgbClr val="000000"/>
                          </a:solidFill>
                          <a:effectLst/>
                          <a:latin typeface="Calibri" panose="020F0502020204030204" pitchFamily="34" charset="0"/>
                        </a:rPr>
                        <a:t>Total</a:t>
                      </a:r>
                    </a:p>
                  </a:txBody>
                  <a:tcPr marL="9525" marR="9525" marT="9525" marB="0" anchor="b"/>
                </a:tc>
                <a:tc>
                  <a:txBody>
                    <a:bodyPr/>
                    <a:lstStyle/>
                    <a:p>
                      <a:pPr algn="r" fontAlgn="b"/>
                      <a:r>
                        <a:rPr lang="en-US" sz="1100" b="1" i="0" u="sng" strike="noStrike">
                          <a:solidFill>
                            <a:srgbClr val="000000"/>
                          </a:solidFill>
                          <a:effectLst/>
                          <a:latin typeface="Calibri" panose="020F0502020204030204" pitchFamily="34" charset="0"/>
                        </a:rPr>
                        <a:t>2,702.50</a:t>
                      </a:r>
                    </a:p>
                  </a:txBody>
                  <a:tcPr marL="9525" marR="9525" marT="9525" marB="0" anchor="b"/>
                </a:tc>
                <a:tc>
                  <a:txBody>
                    <a:bodyPr/>
                    <a:lstStyle/>
                    <a:p>
                      <a:pPr algn="r" fontAlgn="b"/>
                      <a:r>
                        <a:rPr lang="en-US" sz="1100" b="1" i="0" u="sng" strike="noStrike">
                          <a:solidFill>
                            <a:srgbClr val="000000"/>
                          </a:solidFill>
                          <a:effectLst/>
                          <a:latin typeface="Calibri" panose="020F0502020204030204" pitchFamily="34" charset="0"/>
                        </a:rPr>
                        <a:t>525,572,155</a:t>
                      </a:r>
                    </a:p>
                  </a:txBody>
                  <a:tcPr marL="9525" marR="9525" marT="9525" marB="0" anchor="b"/>
                </a:tc>
                <a:tc>
                  <a:txBody>
                    <a:bodyPr/>
                    <a:lstStyle/>
                    <a:p>
                      <a:pPr algn="ctr" fontAlgn="b"/>
                      <a:r>
                        <a:rPr lang="en-US" sz="1100" b="1" i="0" u="sng" strike="noStrike">
                          <a:solidFill>
                            <a:srgbClr val="000000"/>
                          </a:solidFill>
                          <a:effectLst/>
                          <a:latin typeface="Calibri" panose="020F0502020204030204" pitchFamily="34" charset="0"/>
                        </a:rPr>
                        <a:t>760,509,196</a:t>
                      </a:r>
                    </a:p>
                  </a:txBody>
                  <a:tcPr marL="9525" marR="9525" marT="9525" marB="0" anchor="b"/>
                </a:tc>
                <a:tc>
                  <a:txBody>
                    <a:bodyPr/>
                    <a:lstStyle/>
                    <a:p>
                      <a:pPr algn="r" fontAlgn="b"/>
                      <a:r>
                        <a:rPr lang="en-US" sz="1100" b="1" i="0" u="sng" strike="noStrike" dirty="0">
                          <a:solidFill>
                            <a:srgbClr val="000000"/>
                          </a:solidFill>
                          <a:effectLst/>
                          <a:latin typeface="Calibri" panose="020F0502020204030204" pitchFamily="34" charset="0"/>
                        </a:rPr>
                        <a:t>1,286,081,351</a:t>
                      </a:r>
                    </a:p>
                  </a:txBody>
                  <a:tcPr marL="9525" marR="9525" marT="9525" marB="0" anchor="b"/>
                </a:tc>
                <a:extLst>
                  <a:ext uri="{0D108BD9-81ED-4DB2-BD59-A6C34878D82A}">
                    <a16:rowId xmlns:a16="http://schemas.microsoft.com/office/drawing/2014/main" val="321562926"/>
                  </a:ext>
                </a:extLst>
              </a:tr>
            </a:tbl>
          </a:graphicData>
        </a:graphic>
      </p:graphicFrame>
      <p:sp>
        <p:nvSpPr>
          <p:cNvPr id="7" name="TextBox 6"/>
          <p:cNvSpPr txBox="1"/>
          <p:nvPr/>
        </p:nvSpPr>
        <p:spPr>
          <a:xfrm flipH="1">
            <a:off x="1037492" y="4800600"/>
            <a:ext cx="6887308" cy="1200329"/>
          </a:xfrm>
          <a:prstGeom prst="rect">
            <a:avLst/>
          </a:prstGeom>
          <a:noFill/>
        </p:spPr>
        <p:txBody>
          <a:bodyPr wrap="square" rtlCol="0">
            <a:spAutoFit/>
          </a:bodyPr>
          <a:lstStyle/>
          <a:p>
            <a:r>
              <a:rPr lang="en-US" b="1" dirty="0"/>
              <a:t>Fund Type</a:t>
            </a:r>
            <a:r>
              <a:rPr lang="en-US" dirty="0"/>
              <a:t>: Federal and State Trust Funds -  59.1%; General Revenue -  40.8%; </a:t>
            </a:r>
          </a:p>
          <a:p>
            <a:r>
              <a:rPr lang="en-US" b="1" dirty="0"/>
              <a:t>Program Percentages</a:t>
            </a:r>
            <a:r>
              <a:rPr lang="en-US" dirty="0"/>
              <a:t>: HCBS – 88.0%; Program Mgt. &amp; Compliance – 2.2%; Development Disability Centers – 9.7%</a:t>
            </a:r>
            <a:endParaRPr lang="en-US" b="1" dirty="0"/>
          </a:p>
        </p:txBody>
      </p:sp>
    </p:spTree>
    <p:extLst>
      <p:ext uri="{BB962C8B-B14F-4D97-AF65-F5344CB8AC3E}">
        <p14:creationId xmlns:p14="http://schemas.microsoft.com/office/powerpoint/2010/main" val="283783650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dirty="0"/>
              <a:t>CHALLENGES</a:t>
            </a:r>
          </a:p>
        </p:txBody>
      </p:sp>
      <p:sp>
        <p:nvSpPr>
          <p:cNvPr id="4" name="Content Placeholder 3"/>
          <p:cNvSpPr>
            <a:spLocks noGrp="1"/>
          </p:cNvSpPr>
          <p:nvPr>
            <p:ph idx="1"/>
          </p:nvPr>
        </p:nvSpPr>
        <p:spPr/>
        <p:txBody>
          <a:bodyPr/>
          <a:lstStyle/>
          <a:p>
            <a:r>
              <a:rPr lang="en-US" dirty="0"/>
              <a:t>Multiple funding sources</a:t>
            </a:r>
          </a:p>
          <a:p>
            <a:r>
              <a:rPr lang="en-US" dirty="0"/>
              <a:t>Complicated transportation system</a:t>
            </a:r>
          </a:p>
          <a:p>
            <a:r>
              <a:rPr lang="en-US" dirty="0"/>
              <a:t>Limited mobility options and providers</a:t>
            </a:r>
          </a:p>
          <a:p>
            <a:r>
              <a:rPr lang="en-US" dirty="0"/>
              <a:t>Limited inter-county and inter-county connections</a:t>
            </a:r>
          </a:p>
          <a:p>
            <a:r>
              <a:rPr lang="en-US" dirty="0"/>
              <a:t>Funding</a:t>
            </a:r>
          </a:p>
          <a:p>
            <a:endParaRPr lang="en-US" dirty="0"/>
          </a:p>
        </p:txBody>
      </p:sp>
      <p:pic>
        <p:nvPicPr>
          <p:cNvPr id="12" name="Picture 11" descr="Aula de Lengua y Literatura :): Avanzamos, bitácora de informació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967773"/>
            <a:ext cx="3095625" cy="2314575"/>
          </a:xfrm>
          <a:prstGeom prst="rect">
            <a:avLst/>
          </a:prstGeom>
        </p:spPr>
      </p:pic>
    </p:spTree>
    <p:extLst>
      <p:ext uri="{BB962C8B-B14F-4D97-AF65-F5344CB8AC3E}">
        <p14:creationId xmlns:p14="http://schemas.microsoft.com/office/powerpoint/2010/main" val="231553711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dirty="0"/>
              <a:t>SOLUTIONS</a:t>
            </a:r>
          </a:p>
        </p:txBody>
      </p:sp>
      <p:sp>
        <p:nvSpPr>
          <p:cNvPr id="4" name="Content Placeholder 3"/>
          <p:cNvSpPr>
            <a:spLocks noGrp="1"/>
          </p:cNvSpPr>
          <p:nvPr>
            <p:ph idx="1"/>
          </p:nvPr>
        </p:nvSpPr>
        <p:spPr>
          <a:xfrm>
            <a:off x="457200" y="1600200"/>
            <a:ext cx="6324600" cy="4525963"/>
          </a:xfrm>
        </p:spPr>
        <p:txBody>
          <a:bodyPr>
            <a:normAutofit fontScale="92500" lnSpcReduction="20000"/>
          </a:bodyPr>
          <a:lstStyle/>
          <a:p>
            <a:r>
              <a:rPr lang="en-US" dirty="0"/>
              <a:t>Mobility Management</a:t>
            </a:r>
          </a:p>
          <a:p>
            <a:r>
              <a:rPr lang="en-US" dirty="0"/>
              <a:t>Single Point of Contact</a:t>
            </a:r>
          </a:p>
          <a:p>
            <a:r>
              <a:rPr lang="en-US" dirty="0"/>
              <a:t>Education</a:t>
            </a:r>
          </a:p>
          <a:p>
            <a:r>
              <a:rPr lang="en-US" dirty="0"/>
              <a:t>Regional Voucher Programs</a:t>
            </a:r>
          </a:p>
          <a:p>
            <a:r>
              <a:rPr lang="en-US" dirty="0"/>
              <a:t>Increased Mobility Options and Scheduling Flexibility</a:t>
            </a:r>
          </a:p>
          <a:p>
            <a:r>
              <a:rPr lang="en-US" dirty="0"/>
              <a:t>Provider Development and Incentivization</a:t>
            </a:r>
          </a:p>
          <a:p>
            <a:r>
              <a:rPr lang="en-US" dirty="0"/>
              <a:t>Innovative Funding</a:t>
            </a:r>
          </a:p>
          <a:p>
            <a:r>
              <a:rPr lang="en-US" dirty="0"/>
              <a:t>Business Partnerships</a:t>
            </a:r>
          </a:p>
        </p:txBody>
      </p:sp>
      <p:pic>
        <p:nvPicPr>
          <p:cNvPr id="6" name="Picture 5" descr="Satisfying Retirement: 9 Links to Financial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4143">
            <a:off x="6069575" y="2378180"/>
            <a:ext cx="2537539" cy="2168908"/>
          </a:xfrm>
          <a:prstGeom prst="rect">
            <a:avLst/>
          </a:prstGeom>
        </p:spPr>
      </p:pic>
    </p:spTree>
    <p:extLst>
      <p:ext uri="{BB962C8B-B14F-4D97-AF65-F5344CB8AC3E}">
        <p14:creationId xmlns:p14="http://schemas.microsoft.com/office/powerpoint/2010/main" val="120699041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274638"/>
            <a:ext cx="8229600" cy="2697162"/>
          </a:xfrm>
        </p:spPr>
        <p:txBody>
          <a:bodyPr>
            <a:normAutofit fontScale="90000"/>
          </a:bodyPr>
          <a:lstStyle/>
          <a:p>
            <a:br>
              <a:rPr lang="en-US" dirty="0"/>
            </a:br>
            <a:br>
              <a:rPr lang="en-US" dirty="0"/>
            </a:br>
            <a:r>
              <a:rPr lang="en-US" dirty="0"/>
              <a:t>APD Customers and Transportation</a:t>
            </a:r>
            <a:br>
              <a:rPr lang="en-US" dirty="0"/>
            </a:br>
            <a:r>
              <a:rPr lang="en-US" sz="2400" dirty="0"/>
              <a:t>Presenter: Kent Carroll</a:t>
            </a:r>
            <a:br>
              <a:rPr lang="en-US" sz="2400" dirty="0"/>
            </a:br>
            <a:r>
              <a:rPr lang="en-US" sz="2400" dirty="0"/>
              <a:t>    Transportation Coordinator</a:t>
            </a:r>
            <a:br>
              <a:rPr lang="en-US" sz="2400" dirty="0"/>
            </a:br>
            <a:r>
              <a:rPr lang="en-US" sz="2400" dirty="0"/>
              <a:t>August 2, 2017</a:t>
            </a:r>
          </a:p>
        </p:txBody>
      </p:sp>
      <p:pic>
        <p:nvPicPr>
          <p:cNvPr id="2050" name="Picture 2" descr="Image result for paratransit servi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1" y="3200400"/>
            <a:ext cx="3962399" cy="29257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ublic transportation for the disab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246438"/>
            <a:ext cx="3886200" cy="287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dirty="0"/>
              <a:t>TOPICS</a:t>
            </a:r>
          </a:p>
        </p:txBody>
      </p:sp>
      <p:sp>
        <p:nvSpPr>
          <p:cNvPr id="4" name="Content Placeholder 3"/>
          <p:cNvSpPr>
            <a:spLocks noGrp="1"/>
          </p:cNvSpPr>
          <p:nvPr>
            <p:ph idx="1"/>
          </p:nvPr>
        </p:nvSpPr>
        <p:spPr/>
        <p:txBody>
          <a:bodyPr/>
          <a:lstStyle/>
          <a:p>
            <a:pPr>
              <a:buFont typeface="Wingdings" panose="05000000000000000000" pitchFamily="2" charset="2"/>
              <a:buChar char="Ø"/>
            </a:pPr>
            <a:r>
              <a:rPr lang="en-US" dirty="0"/>
              <a:t>OVERVIEW</a:t>
            </a:r>
          </a:p>
          <a:p>
            <a:pPr>
              <a:buFont typeface="Wingdings" panose="05000000000000000000" pitchFamily="2" charset="2"/>
              <a:buChar char="Ø"/>
            </a:pPr>
            <a:r>
              <a:rPr lang="en-US" dirty="0"/>
              <a:t>KEY TERMS</a:t>
            </a:r>
          </a:p>
          <a:p>
            <a:pPr>
              <a:buFont typeface="Wingdings" panose="05000000000000000000" pitchFamily="2" charset="2"/>
              <a:buChar char="Ø"/>
            </a:pPr>
            <a:r>
              <a:rPr lang="en-US" dirty="0"/>
              <a:t>SERVICE DELIVERY</a:t>
            </a:r>
          </a:p>
          <a:p>
            <a:pPr>
              <a:buFont typeface="Wingdings" panose="05000000000000000000" pitchFamily="2" charset="2"/>
              <a:buChar char="Ø"/>
            </a:pPr>
            <a:r>
              <a:rPr lang="en-US" dirty="0"/>
              <a:t>SERVICE COSTS</a:t>
            </a:r>
          </a:p>
          <a:p>
            <a:pPr>
              <a:buFont typeface="Wingdings" panose="05000000000000000000" pitchFamily="2" charset="2"/>
              <a:buChar char="Ø"/>
            </a:pPr>
            <a:r>
              <a:rPr lang="en-US" dirty="0"/>
              <a:t>SERVICE FUNDING</a:t>
            </a:r>
          </a:p>
          <a:p>
            <a:pPr>
              <a:buFont typeface="Wingdings" panose="05000000000000000000" pitchFamily="2" charset="2"/>
              <a:buChar char="Ø"/>
            </a:pPr>
            <a:r>
              <a:rPr lang="en-US" dirty="0"/>
              <a:t>CHALLENGES</a:t>
            </a:r>
          </a:p>
          <a:p>
            <a:pPr>
              <a:buFont typeface="Wingdings" panose="05000000000000000000" pitchFamily="2" charset="2"/>
              <a:buChar char="Ø"/>
            </a:pPr>
            <a:r>
              <a:rPr lang="en-US" dirty="0"/>
              <a:t>SOLUTIONS</a:t>
            </a:r>
          </a:p>
        </p:txBody>
      </p:sp>
    </p:spTree>
    <p:extLst>
      <p:ext uri="{BB962C8B-B14F-4D97-AF65-F5344CB8AC3E}">
        <p14:creationId xmlns:p14="http://schemas.microsoft.com/office/powerpoint/2010/main" val="298604061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274638"/>
            <a:ext cx="8229600" cy="868362"/>
          </a:xfrm>
        </p:spPr>
        <p:txBody>
          <a:bodyPr/>
          <a:lstStyle/>
          <a:p>
            <a:r>
              <a:rPr lang="en-US" dirty="0"/>
              <a:t>OVERVIEW</a:t>
            </a:r>
          </a:p>
        </p:txBody>
      </p:sp>
      <p:sp>
        <p:nvSpPr>
          <p:cNvPr id="4" name="Content Placeholder 3"/>
          <p:cNvSpPr>
            <a:spLocks noGrp="1"/>
          </p:cNvSpPr>
          <p:nvPr>
            <p:ph idx="1"/>
          </p:nvPr>
        </p:nvSpPr>
        <p:spPr>
          <a:xfrm>
            <a:off x="457200" y="1143000"/>
            <a:ext cx="5943600" cy="4983163"/>
          </a:xfrm>
        </p:spPr>
        <p:txBody>
          <a:bodyPr>
            <a:normAutofit fontScale="47500" lnSpcReduction="20000"/>
          </a:bodyPr>
          <a:lstStyle/>
          <a:p>
            <a:pPr marL="0" indent="0">
              <a:buNone/>
            </a:pPr>
            <a:r>
              <a:rPr lang="en-US" sz="3800" dirty="0"/>
              <a:t>The APD works in partnership with local communities and private providers to assist people who have developmental disabilities and their families. APD also provides assistance in identifying the needs of people with developmental disabilities for supports and services. </a:t>
            </a:r>
          </a:p>
          <a:p>
            <a:pPr marL="0" indent="0">
              <a:buNone/>
            </a:pPr>
            <a:endParaRPr lang="en-US" sz="3800" dirty="0"/>
          </a:p>
          <a:p>
            <a:pPr marL="0" indent="0">
              <a:buNone/>
            </a:pPr>
            <a:r>
              <a:rPr lang="en-US" sz="3800" dirty="0"/>
              <a:t>The agency serves more than 50,000 Floridians with the following disabilities: </a:t>
            </a:r>
          </a:p>
          <a:p>
            <a:pPr>
              <a:buFont typeface="Wingdings" panose="05000000000000000000" pitchFamily="2" charset="2"/>
              <a:buChar char="Ø"/>
            </a:pPr>
            <a:r>
              <a:rPr lang="en-US" sz="3800" dirty="0"/>
              <a:t>People severely impaired by Autism </a:t>
            </a:r>
          </a:p>
          <a:p>
            <a:pPr>
              <a:buFont typeface="Wingdings" panose="05000000000000000000" pitchFamily="2" charset="2"/>
              <a:buChar char="Ø"/>
            </a:pPr>
            <a:r>
              <a:rPr lang="en-US" sz="3800" dirty="0"/>
              <a:t>Cerebral palsy </a:t>
            </a:r>
          </a:p>
          <a:p>
            <a:pPr>
              <a:buFont typeface="Wingdings" panose="05000000000000000000" pitchFamily="2" charset="2"/>
              <a:buChar char="Ø"/>
            </a:pPr>
            <a:r>
              <a:rPr lang="en-US" sz="3800" dirty="0"/>
              <a:t>Spina bifida </a:t>
            </a:r>
          </a:p>
          <a:p>
            <a:pPr>
              <a:buFont typeface="Wingdings" panose="05000000000000000000" pitchFamily="2" charset="2"/>
              <a:buChar char="Ø"/>
            </a:pPr>
            <a:r>
              <a:rPr lang="en-US" sz="3800" dirty="0"/>
              <a:t>Intellectual disabilities </a:t>
            </a:r>
          </a:p>
          <a:p>
            <a:pPr>
              <a:buFont typeface="Wingdings" panose="05000000000000000000" pitchFamily="2" charset="2"/>
              <a:buChar char="Ø"/>
            </a:pPr>
            <a:r>
              <a:rPr lang="en-US" sz="3800" dirty="0"/>
              <a:t>Down syndrome </a:t>
            </a:r>
          </a:p>
          <a:p>
            <a:pPr>
              <a:buFont typeface="Wingdings" panose="05000000000000000000" pitchFamily="2" charset="2"/>
              <a:buChar char="Ø"/>
            </a:pPr>
            <a:r>
              <a:rPr lang="en-US" sz="3800" dirty="0"/>
              <a:t>Prader-Willi syndrome </a:t>
            </a:r>
          </a:p>
          <a:p>
            <a:pPr>
              <a:buFont typeface="Wingdings" panose="05000000000000000000" pitchFamily="2" charset="2"/>
              <a:buChar char="Ø"/>
            </a:pPr>
            <a:r>
              <a:rPr lang="en-US" sz="3800" dirty="0"/>
              <a:t>Phelan-McDermid syndrome </a:t>
            </a:r>
          </a:p>
          <a:p>
            <a:pPr>
              <a:buFont typeface="Wingdings" panose="05000000000000000000" pitchFamily="2" charset="2"/>
              <a:buChar char="Ø"/>
            </a:pPr>
            <a:r>
              <a:rPr lang="en-US" sz="3800" dirty="0"/>
              <a:t>Children age 3-5 who are at a high risk of a developmental disability </a:t>
            </a:r>
          </a:p>
          <a:p>
            <a:pPr marL="0" indent="0">
              <a:buNone/>
            </a:pPr>
            <a:br>
              <a:rPr lang="en-US" dirty="0"/>
            </a:br>
            <a:endParaRPr lang="en-US" dirty="0"/>
          </a:p>
        </p:txBody>
      </p:sp>
      <p:pic>
        <p:nvPicPr>
          <p:cNvPr id="5" name="Picture 4"/>
          <p:cNvPicPr>
            <a:picLocks noChangeAspect="1"/>
          </p:cNvPicPr>
          <p:nvPr/>
        </p:nvPicPr>
        <p:blipFill>
          <a:blip r:embed="rId3"/>
          <a:stretch>
            <a:fillRect/>
          </a:stretch>
        </p:blipFill>
        <p:spPr>
          <a:xfrm>
            <a:off x="6383546" y="2667000"/>
            <a:ext cx="2700444" cy="3352800"/>
          </a:xfrm>
          <a:prstGeom prst="rect">
            <a:avLst/>
          </a:prstGeom>
        </p:spPr>
      </p:pic>
      <p:sp>
        <p:nvSpPr>
          <p:cNvPr id="6" name="Rectangle 5"/>
          <p:cNvSpPr/>
          <p:nvPr/>
        </p:nvSpPr>
        <p:spPr>
          <a:xfrm>
            <a:off x="6400800" y="609600"/>
            <a:ext cx="2683190" cy="1723549"/>
          </a:xfrm>
          <a:prstGeom prst="rect">
            <a:avLst/>
          </a:prstGeom>
        </p:spPr>
        <p:txBody>
          <a:bodyPr wrap="square">
            <a:spAutoFit/>
          </a:bodyPr>
          <a:lstStyle/>
          <a:p>
            <a:endParaRPr lang="en-US" sz="1400" dirty="0">
              <a:solidFill>
                <a:srgbClr val="000000"/>
              </a:solidFill>
              <a:latin typeface="Myriad Pro"/>
            </a:endParaRPr>
          </a:p>
          <a:p>
            <a:pPr algn="ctr"/>
            <a:r>
              <a:rPr lang="en-US" sz="1400" dirty="0">
                <a:solidFill>
                  <a:srgbClr val="000000"/>
                </a:solidFill>
                <a:latin typeface="Myriad Pro"/>
              </a:rPr>
              <a:t> </a:t>
            </a:r>
            <a:r>
              <a:rPr lang="en-US" sz="2800" dirty="0">
                <a:solidFill>
                  <a:srgbClr val="000000"/>
                </a:solidFill>
                <a:latin typeface="Myriad Pro"/>
              </a:rPr>
              <a:t>Serving Floridians </a:t>
            </a:r>
          </a:p>
          <a:p>
            <a:pPr algn="ctr"/>
            <a:r>
              <a:rPr lang="en-US" dirty="0">
                <a:solidFill>
                  <a:srgbClr val="000000"/>
                </a:solidFill>
                <a:latin typeface="Myriad Pro"/>
              </a:rPr>
              <a:t>WITH DEVELOPMENTAL DISABILITIES </a:t>
            </a:r>
            <a:endParaRPr lang="en-US" dirty="0"/>
          </a:p>
        </p:txBody>
      </p:sp>
    </p:spTree>
    <p:extLst>
      <p:ext uri="{BB962C8B-B14F-4D97-AF65-F5344CB8AC3E}">
        <p14:creationId xmlns:p14="http://schemas.microsoft.com/office/powerpoint/2010/main" val="233355558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dirty="0"/>
              <a:t>OVERVIEW CONT.</a:t>
            </a:r>
          </a:p>
        </p:txBody>
      </p:sp>
      <p:sp>
        <p:nvSpPr>
          <p:cNvPr id="4" name="Content Placeholder 3"/>
          <p:cNvSpPr>
            <a:spLocks noGrp="1"/>
          </p:cNvSpPr>
          <p:nvPr>
            <p:ph idx="1"/>
          </p:nvPr>
        </p:nvSpPr>
        <p:spPr/>
        <p:txBody>
          <a:bodyPr>
            <a:normAutofit fontScale="92500" lnSpcReduction="20000"/>
          </a:bodyPr>
          <a:lstStyle/>
          <a:p>
            <a:pPr>
              <a:buFont typeface="Wingdings" panose="05000000000000000000" pitchFamily="2" charset="2"/>
              <a:buChar char="Ø"/>
            </a:pPr>
            <a:r>
              <a:rPr lang="en-US" dirty="0"/>
              <a:t>As of the end of July 2017, 34,095 customers are served on the waiver; 20,707 customers are on the waiting list.</a:t>
            </a:r>
          </a:p>
          <a:p>
            <a:pPr>
              <a:buFont typeface="Wingdings" panose="05000000000000000000" pitchFamily="2" charset="2"/>
              <a:buChar char="Ø"/>
            </a:pPr>
            <a:r>
              <a:rPr lang="en-US" dirty="0"/>
              <a:t>The factors that affect enrollment include:</a:t>
            </a:r>
          </a:p>
          <a:p>
            <a:pPr lvl="2">
              <a:buFont typeface="Wingdings" panose="05000000000000000000" pitchFamily="2" charset="2"/>
              <a:buChar char="Ø"/>
            </a:pPr>
            <a:r>
              <a:rPr lang="en-US" dirty="0"/>
              <a:t>Funding availability </a:t>
            </a:r>
          </a:p>
          <a:p>
            <a:pPr lvl="2">
              <a:buFont typeface="Wingdings" panose="05000000000000000000" pitchFamily="2" charset="2"/>
              <a:buChar char="Ø"/>
            </a:pPr>
            <a:r>
              <a:rPr lang="en-US" dirty="0"/>
              <a:t>Legislative requirements </a:t>
            </a:r>
          </a:p>
          <a:p>
            <a:pPr lvl="2">
              <a:buFont typeface="Wingdings" panose="05000000000000000000" pitchFamily="2" charset="2"/>
              <a:buChar char="Ø"/>
            </a:pPr>
            <a:r>
              <a:rPr lang="en-US" dirty="0"/>
              <a:t>People in crisis have first priority </a:t>
            </a:r>
          </a:p>
          <a:p>
            <a:pPr lvl="2">
              <a:buFont typeface="Wingdings" panose="05000000000000000000" pitchFamily="2" charset="2"/>
              <a:buChar char="Ø"/>
            </a:pPr>
            <a:r>
              <a:rPr lang="en-US" dirty="0"/>
              <a:t>Children in the Child Welfare System are given second priority </a:t>
            </a:r>
          </a:p>
          <a:p>
            <a:pPr>
              <a:buFont typeface="Wingdings" panose="05000000000000000000" pitchFamily="2" charset="2"/>
              <a:buChar char="Ø"/>
            </a:pPr>
            <a:r>
              <a:rPr lang="en-US" dirty="0"/>
              <a:t>Enrollment of waiting list customers are due in part to specific appropriations since FY 2013-14 General Appropriations Act (GAA).</a:t>
            </a:r>
          </a:p>
        </p:txBody>
      </p:sp>
    </p:spTree>
    <p:extLst>
      <p:ext uri="{BB962C8B-B14F-4D97-AF65-F5344CB8AC3E}">
        <p14:creationId xmlns:p14="http://schemas.microsoft.com/office/powerpoint/2010/main" val="181231447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dirty="0"/>
              <a:t>KEY TERMS</a:t>
            </a:r>
          </a:p>
        </p:txBody>
      </p:sp>
      <p:sp>
        <p:nvSpPr>
          <p:cNvPr id="4" name="Content Placeholder 3"/>
          <p:cNvSpPr>
            <a:spLocks noGrp="1"/>
          </p:cNvSpPr>
          <p:nvPr>
            <p:ph idx="1"/>
          </p:nvPr>
        </p:nvSpPr>
        <p:spPr>
          <a:xfrm>
            <a:off x="457200" y="1588656"/>
            <a:ext cx="8229600" cy="4537508"/>
          </a:xfrm>
        </p:spPr>
        <p:txBody>
          <a:bodyPr>
            <a:normAutofit fontScale="55000" lnSpcReduction="20000"/>
          </a:bodyPr>
          <a:lstStyle/>
          <a:p>
            <a:pPr>
              <a:buFont typeface="Wingdings" panose="05000000000000000000" pitchFamily="2" charset="2"/>
              <a:buChar char="Ø"/>
            </a:pPr>
            <a:r>
              <a:rPr lang="en-US" altLang="en-US" u="sng" dirty="0">
                <a:latin typeface="Arial" panose="020B0604020202020204" pitchFamily="34" charset="0"/>
              </a:rPr>
              <a:t>Purchasing Agencies</a:t>
            </a:r>
            <a:r>
              <a:rPr lang="en-US" altLang="en-US" dirty="0">
                <a:latin typeface="Arial" panose="020B0604020202020204" pitchFamily="34" charset="0"/>
              </a:rPr>
              <a:t> are state agencies, such as APD and AHCA, involved in purchasing trips for their customers and/or the transportation disadvantaged.</a:t>
            </a:r>
          </a:p>
          <a:p>
            <a:pPr>
              <a:buFont typeface="Wingdings" panose="05000000000000000000" pitchFamily="2" charset="2"/>
              <a:buChar char="Ø"/>
            </a:pPr>
            <a:endParaRPr lang="en-US" altLang="en-US" dirty="0">
              <a:latin typeface="Arial" panose="020B0604020202020204" pitchFamily="34" charset="0"/>
            </a:endParaRPr>
          </a:p>
          <a:p>
            <a:pPr>
              <a:lnSpc>
                <a:spcPct val="120000"/>
              </a:lnSpc>
              <a:spcAft>
                <a:spcPct val="0"/>
              </a:spcAft>
              <a:buFont typeface="Wingdings" panose="05000000000000000000" pitchFamily="2" charset="2"/>
              <a:buChar char="Ø"/>
            </a:pPr>
            <a:r>
              <a:rPr lang="en-US" altLang="en-US" u="sng" dirty="0">
                <a:latin typeface="Arial" panose="020B0604020202020204" pitchFamily="34" charset="0"/>
              </a:rPr>
              <a:t>Alternative Transportation Providers</a:t>
            </a:r>
            <a:r>
              <a:rPr lang="en-US" altLang="en-US" dirty="0">
                <a:latin typeface="Arial" panose="020B0604020202020204" pitchFamily="34" charset="0"/>
              </a:rPr>
              <a:t> are private for-profit or private non-profit entities that provide equivalent transportation services for the transportation disadvantaged population outside of the coordinated transportation system, such as, group homes, adult day programs, etc.</a:t>
            </a:r>
          </a:p>
          <a:p>
            <a:pPr marL="0" indent="0">
              <a:lnSpc>
                <a:spcPct val="120000"/>
              </a:lnSpc>
              <a:spcAft>
                <a:spcPct val="0"/>
              </a:spcAft>
              <a:buNone/>
            </a:pPr>
            <a:endParaRPr lang="en-US" altLang="en-US" dirty="0">
              <a:latin typeface="Arial" panose="020B0604020202020204" pitchFamily="34" charset="0"/>
            </a:endParaRPr>
          </a:p>
          <a:p>
            <a:pPr>
              <a:lnSpc>
                <a:spcPct val="120000"/>
              </a:lnSpc>
              <a:spcAft>
                <a:spcPct val="0"/>
              </a:spcAft>
              <a:buFont typeface="Wingdings" panose="05000000000000000000" pitchFamily="2" charset="2"/>
              <a:buChar char="Ø"/>
            </a:pPr>
            <a:r>
              <a:rPr lang="en-US" u="sng" dirty="0">
                <a:latin typeface="Arial" panose="020B0604020202020204" pitchFamily="34" charset="0"/>
                <a:cs typeface="Arial" panose="020B0604020202020204" pitchFamily="34" charset="0"/>
              </a:rPr>
              <a:t>Waiver transportation</a:t>
            </a:r>
            <a:r>
              <a:rPr lang="en-US" dirty="0">
                <a:latin typeface="Arial" panose="020B0604020202020204" pitchFamily="34" charset="0"/>
                <a:cs typeface="Arial" panose="020B0604020202020204" pitchFamily="34" charset="0"/>
              </a:rPr>
              <a:t> is transportation to and from the customer’s home and community-based waiver services when such services cannot be accessed through natural or unpaid supports. </a:t>
            </a:r>
          </a:p>
          <a:p>
            <a:pPr>
              <a:lnSpc>
                <a:spcPct val="120000"/>
              </a:lnSpc>
              <a:spcAft>
                <a:spcPct val="0"/>
              </a:spcAft>
              <a:buFont typeface="Wingdings" panose="05000000000000000000" pitchFamily="2" charset="2"/>
              <a:buChar char="Ø"/>
            </a:pPr>
            <a:endParaRPr lang="en-US" altLang="en-US" dirty="0">
              <a:latin typeface="Arial" panose="020B0604020202020204" pitchFamily="34" charset="0"/>
            </a:endParaRPr>
          </a:p>
          <a:p>
            <a:pPr marL="533400" indent="-533400">
              <a:lnSpc>
                <a:spcPct val="150000"/>
              </a:lnSpc>
              <a:spcBef>
                <a:spcPct val="0"/>
              </a:spcBef>
              <a:spcAft>
                <a:spcPct val="0"/>
              </a:spcAft>
              <a:buFontTx/>
              <a:buNone/>
            </a:pPr>
            <a:r>
              <a:rPr lang="en-US" altLang="en-US" dirty="0">
                <a:latin typeface="Arial" panose="020B0604020202020204" pitchFamily="34" charset="0"/>
              </a:rPr>
              <a:t>	</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69241175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5862" y="-11723"/>
            <a:ext cx="9144000" cy="6858000"/>
          </a:xfrm>
          <a:prstGeom prst="rect">
            <a:avLst/>
          </a:prstGeom>
        </p:spPr>
      </p:pic>
      <p:sp>
        <p:nvSpPr>
          <p:cNvPr id="3" name="Title 2"/>
          <p:cNvSpPr>
            <a:spLocks noGrp="1"/>
          </p:cNvSpPr>
          <p:nvPr>
            <p:ph type="title"/>
          </p:nvPr>
        </p:nvSpPr>
        <p:spPr/>
        <p:txBody>
          <a:bodyPr/>
          <a:lstStyle/>
          <a:p>
            <a:r>
              <a:rPr lang="en-US" dirty="0"/>
              <a:t>SERVICE DELIVERY</a:t>
            </a:r>
          </a:p>
        </p:txBody>
      </p:sp>
      <p:sp>
        <p:nvSpPr>
          <p:cNvPr id="4" name="Content Placeholder 3"/>
          <p:cNvSpPr>
            <a:spLocks noGrp="1"/>
          </p:cNvSpPr>
          <p:nvPr>
            <p:ph idx="1"/>
          </p:nvPr>
        </p:nvSpPr>
        <p:spPr>
          <a:xfrm>
            <a:off x="457200" y="1600200"/>
            <a:ext cx="6477000" cy="4953000"/>
          </a:xfrm>
        </p:spPr>
        <p:txBody>
          <a:bodyPr>
            <a:normAutofit lnSpcReduction="10000"/>
          </a:bodyPr>
          <a:lstStyle/>
          <a:p>
            <a:pPr>
              <a:buFont typeface="Wingdings" panose="05000000000000000000" pitchFamily="2" charset="2"/>
              <a:buChar char="Ø"/>
            </a:pPr>
            <a:r>
              <a:rPr lang="en-US" sz="2400" dirty="0"/>
              <a:t>Customers receive individualized budgets based on an allocation formula or algorithm.</a:t>
            </a:r>
          </a:p>
          <a:p>
            <a:pPr>
              <a:buFont typeface="Wingdings" panose="05000000000000000000" pitchFamily="2" charset="2"/>
              <a:buChar char="Ø"/>
            </a:pPr>
            <a:r>
              <a:rPr lang="en-US" sz="2400" dirty="0"/>
              <a:t>Customers choose transportation and other service providers based on their health and safety needs. </a:t>
            </a:r>
          </a:p>
          <a:p>
            <a:pPr>
              <a:buFont typeface="Wingdings" panose="05000000000000000000" pitchFamily="2" charset="2"/>
              <a:buChar char="Ø"/>
            </a:pPr>
            <a:r>
              <a:rPr lang="en-US" sz="2400" dirty="0"/>
              <a:t>Waiver transportation providers must have valid service authorization prior to beginning services and billing via the Medicaid fiscal agent.</a:t>
            </a:r>
          </a:p>
          <a:p>
            <a:pPr>
              <a:buFont typeface="Wingdings" panose="05000000000000000000" pitchFamily="2" charset="2"/>
              <a:buChar char="Ø"/>
            </a:pPr>
            <a:r>
              <a:rPr lang="en-US" sz="2400" dirty="0"/>
              <a:t>Transportation providers are reimbursed by month, mile, or trip.</a:t>
            </a:r>
          </a:p>
          <a:p>
            <a:pPr>
              <a:buFont typeface="Wingdings" panose="05000000000000000000" pitchFamily="2" charset="2"/>
              <a:buChar char="Ø"/>
            </a:pPr>
            <a:r>
              <a:rPr lang="en-US" sz="2400" dirty="0"/>
              <a:t>All transportation rates are negotiated. </a:t>
            </a:r>
            <a:r>
              <a:rPr lang="en-US" sz="2000" dirty="0"/>
              <a:t>		</a:t>
            </a:r>
          </a:p>
          <a:p>
            <a:pPr marL="0" indent="0">
              <a:buNone/>
            </a:pPr>
            <a:r>
              <a:rPr lang="en-US" sz="2000" dirty="0"/>
              <a:t>	</a:t>
            </a:r>
          </a:p>
        </p:txBody>
      </p:sp>
      <p:pic>
        <p:nvPicPr>
          <p:cNvPr id="2052" name="Picture 4" descr="Image result for SERVICE DELIV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876800"/>
            <a:ext cx="1524000" cy="13715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rot="19955457">
            <a:off x="7010400" y="3417276"/>
            <a:ext cx="1828800" cy="1066800"/>
          </a:xfrm>
          <a:prstGeom prst="rect">
            <a:avLst/>
          </a:prstGeom>
        </p:spPr>
      </p:pic>
      <p:pic>
        <p:nvPicPr>
          <p:cNvPr id="6" name="Picture 5"/>
          <p:cNvPicPr>
            <a:picLocks noChangeAspect="1"/>
          </p:cNvPicPr>
          <p:nvPr/>
        </p:nvPicPr>
        <p:blipFill>
          <a:blip r:embed="rId5"/>
          <a:stretch>
            <a:fillRect/>
          </a:stretch>
        </p:blipFill>
        <p:spPr>
          <a:xfrm rot="1547293">
            <a:off x="7010399" y="1474164"/>
            <a:ext cx="1828800" cy="1246309"/>
          </a:xfrm>
          <a:prstGeom prst="rect">
            <a:avLst/>
          </a:prstGeom>
        </p:spPr>
      </p:pic>
    </p:spTree>
    <p:extLst>
      <p:ext uri="{BB962C8B-B14F-4D97-AF65-F5344CB8AC3E}">
        <p14:creationId xmlns:p14="http://schemas.microsoft.com/office/powerpoint/2010/main" val="277148615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p:cNvSpPr>
            <a:spLocks noGrp="1"/>
          </p:cNvSpPr>
          <p:nvPr>
            <p:ph type="title"/>
          </p:nvPr>
        </p:nvSpPr>
        <p:spPr/>
        <p:txBody>
          <a:bodyPr>
            <a:normAutofit/>
          </a:bodyPr>
          <a:lstStyle/>
          <a:p>
            <a:r>
              <a:rPr lang="en-US" sz="3600" dirty="0"/>
              <a:t>Who can provide waiver transportation?</a:t>
            </a:r>
          </a:p>
        </p:txBody>
      </p:sp>
      <p:sp>
        <p:nvSpPr>
          <p:cNvPr id="4" name="Content Placeholder 3"/>
          <p:cNvSpPr>
            <a:spLocks noGrp="1"/>
          </p:cNvSpPr>
          <p:nvPr>
            <p:ph idx="1"/>
          </p:nvPr>
        </p:nvSpPr>
        <p:spPr>
          <a:xfrm>
            <a:off x="445477" y="1417638"/>
            <a:ext cx="6248400" cy="5018331"/>
          </a:xfrm>
        </p:spPr>
        <p:txBody>
          <a:bodyPr>
            <a:normAutofit lnSpcReduction="10000"/>
          </a:bodyPr>
          <a:lstStyle/>
          <a:p>
            <a:pPr>
              <a:buFont typeface="Wingdings" panose="05000000000000000000" pitchFamily="2" charset="2"/>
              <a:buChar char="Ø"/>
            </a:pPr>
            <a:r>
              <a:rPr lang="en-US" dirty="0"/>
              <a:t>Community Transportation Coordinators</a:t>
            </a:r>
          </a:p>
          <a:p>
            <a:pPr>
              <a:buFont typeface="Wingdings" panose="05000000000000000000" pitchFamily="2" charset="2"/>
              <a:buChar char="Ø"/>
            </a:pPr>
            <a:r>
              <a:rPr lang="en-US" dirty="0"/>
              <a:t>Community fixed-route/paratransit</a:t>
            </a:r>
          </a:p>
          <a:p>
            <a:pPr>
              <a:buFont typeface="Wingdings" panose="05000000000000000000" pitchFamily="2" charset="2"/>
              <a:buChar char="Ø"/>
            </a:pPr>
            <a:r>
              <a:rPr lang="en-US" dirty="0"/>
              <a:t>Group Homes/Residential Facilities</a:t>
            </a:r>
          </a:p>
          <a:p>
            <a:pPr>
              <a:buFont typeface="Wingdings" panose="05000000000000000000" pitchFamily="2" charset="2"/>
              <a:buChar char="Ø"/>
            </a:pPr>
            <a:r>
              <a:rPr lang="en-US" dirty="0"/>
              <a:t>Adult Day Programs</a:t>
            </a:r>
          </a:p>
          <a:p>
            <a:pPr>
              <a:buFont typeface="Wingdings" panose="05000000000000000000" pitchFamily="2" charset="2"/>
              <a:buChar char="Ø"/>
            </a:pPr>
            <a:r>
              <a:rPr lang="en-US" dirty="0"/>
              <a:t>Private for-profit and not-for-profit entities</a:t>
            </a:r>
          </a:p>
          <a:p>
            <a:pPr>
              <a:buFont typeface="Wingdings" panose="05000000000000000000" pitchFamily="2" charset="2"/>
              <a:buChar char="Ø"/>
            </a:pPr>
            <a:r>
              <a:rPr lang="en-US" dirty="0"/>
              <a:t>Limited Transportation Providers</a:t>
            </a:r>
          </a:p>
          <a:p>
            <a:pPr>
              <a:buFont typeface="Wingdings" panose="05000000000000000000" pitchFamily="2" charset="2"/>
              <a:buChar char="Ø"/>
            </a:pPr>
            <a:endParaRPr lang="en-US" dirty="0"/>
          </a:p>
        </p:txBody>
      </p:sp>
      <p:pic>
        <p:nvPicPr>
          <p:cNvPr id="6" name="Picture 5" descr="... patients. I'd love to know your stories and &lt;strong&gt;programs&lt;/strong&gt; around music"/>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4648200"/>
            <a:ext cx="1981200" cy="1828800"/>
          </a:xfrm>
          <a:prstGeom prst="rect">
            <a:avLst/>
          </a:prstGeom>
        </p:spPr>
      </p:pic>
      <p:pic>
        <p:nvPicPr>
          <p:cNvPr id="8" name="Picture 7" descr="PetalumaTransit314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2157596"/>
            <a:ext cx="1981200" cy="1727200"/>
          </a:xfrm>
          <a:prstGeom prst="rect">
            <a:avLst/>
          </a:prstGeom>
        </p:spPr>
      </p:pic>
    </p:spTree>
    <p:extLst>
      <p:ext uri="{BB962C8B-B14F-4D97-AF65-F5344CB8AC3E}">
        <p14:creationId xmlns:p14="http://schemas.microsoft.com/office/powerpoint/2010/main" val="256406555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dirty="0"/>
              <a:t>SERVICE COSTS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60839669"/>
              </p:ext>
            </p:extLst>
          </p:nvPr>
        </p:nvGraphicFramePr>
        <p:xfrm>
          <a:off x="457200" y="2971799"/>
          <a:ext cx="7620000" cy="2133601"/>
        </p:xfrm>
        <a:graphic>
          <a:graphicData uri="http://schemas.openxmlformats.org/drawingml/2006/table">
            <a:tbl>
              <a:tblPr firstRow="1" firstCol="1" bandRow="1">
                <a:tableStyleId>{5C22544A-7EE6-4342-B048-85BDC9FD1C3A}</a:tableStyleId>
              </a:tblPr>
              <a:tblGrid>
                <a:gridCol w="2351399">
                  <a:extLst>
                    <a:ext uri="{9D8B030D-6E8A-4147-A177-3AD203B41FA5}">
                      <a16:colId xmlns:a16="http://schemas.microsoft.com/office/drawing/2014/main" val="3814684997"/>
                    </a:ext>
                  </a:extLst>
                </a:gridCol>
                <a:gridCol w="2057684">
                  <a:extLst>
                    <a:ext uri="{9D8B030D-6E8A-4147-A177-3AD203B41FA5}">
                      <a16:colId xmlns:a16="http://schemas.microsoft.com/office/drawing/2014/main" val="2366051560"/>
                    </a:ext>
                  </a:extLst>
                </a:gridCol>
                <a:gridCol w="3210917">
                  <a:extLst>
                    <a:ext uri="{9D8B030D-6E8A-4147-A177-3AD203B41FA5}">
                      <a16:colId xmlns:a16="http://schemas.microsoft.com/office/drawing/2014/main" val="841910010"/>
                    </a:ext>
                  </a:extLst>
                </a:gridCol>
              </a:tblGrid>
              <a:tr h="304586">
                <a:tc>
                  <a:txBody>
                    <a:bodyPr/>
                    <a:lstStyle/>
                    <a:p>
                      <a:pPr marL="0" marR="0" algn="ctr">
                        <a:spcBef>
                          <a:spcPts val="0"/>
                        </a:spcBef>
                        <a:spcAft>
                          <a:spcPts val="0"/>
                        </a:spcAft>
                      </a:pPr>
                      <a:r>
                        <a:rPr lang="en-US" sz="1800" dirty="0">
                          <a:effectLst/>
                        </a:rPr>
                        <a:t>Fiscal Year</a:t>
                      </a:r>
                      <a:endParaRPr lang="en-US" sz="18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Customers</a:t>
                      </a:r>
                      <a:endParaRPr lang="en-US" sz="18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Expenditures</a:t>
                      </a:r>
                      <a:endParaRPr lang="en-US" sz="18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458044780"/>
                  </a:ext>
                </a:extLst>
              </a:tr>
              <a:tr h="552192">
                <a:tc>
                  <a:txBody>
                    <a:bodyPr/>
                    <a:lstStyle/>
                    <a:p>
                      <a:pPr marL="0" marR="0" algn="ctr">
                        <a:spcBef>
                          <a:spcPts val="0"/>
                        </a:spcBef>
                        <a:spcAft>
                          <a:spcPts val="0"/>
                        </a:spcAft>
                      </a:pPr>
                      <a:r>
                        <a:rPr lang="en-US" sz="1800" dirty="0">
                          <a:effectLst/>
                        </a:rPr>
                        <a:t>FY 13-14</a:t>
                      </a:r>
                      <a:endParaRPr lang="en-US" sz="1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dirty="0">
                          <a:effectLst/>
                        </a:rPr>
                        <a:t>8,214</a:t>
                      </a:r>
                      <a:endParaRPr lang="en-US" sz="1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dirty="0">
                          <a:effectLst/>
                        </a:rPr>
                        <a:t>$22,442,675.55 </a:t>
                      </a:r>
                      <a:endParaRPr lang="en-US" sz="18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4067458555"/>
                  </a:ext>
                </a:extLst>
              </a:tr>
              <a:tr h="695103">
                <a:tc>
                  <a:txBody>
                    <a:bodyPr/>
                    <a:lstStyle/>
                    <a:p>
                      <a:pPr marL="0" marR="0" algn="ctr">
                        <a:spcBef>
                          <a:spcPts val="0"/>
                        </a:spcBef>
                        <a:spcAft>
                          <a:spcPts val="0"/>
                        </a:spcAft>
                      </a:pPr>
                      <a:r>
                        <a:rPr lang="en-US" sz="1800" dirty="0">
                          <a:effectLst/>
                        </a:rPr>
                        <a:t>FY 14-15</a:t>
                      </a:r>
                      <a:endParaRPr lang="en-US" sz="1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dirty="0">
                          <a:effectLst/>
                        </a:rPr>
                        <a:t>9,082</a:t>
                      </a:r>
                      <a:endParaRPr lang="en-US" sz="1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dirty="0">
                          <a:effectLst/>
                        </a:rPr>
                        <a:t> $25,431,744.48 </a:t>
                      </a:r>
                      <a:endParaRPr lang="en-US" sz="18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044762155"/>
                  </a:ext>
                </a:extLst>
              </a:tr>
              <a:tr h="581720">
                <a:tc>
                  <a:txBody>
                    <a:bodyPr/>
                    <a:lstStyle/>
                    <a:p>
                      <a:pPr marL="0" marR="0" algn="ctr">
                        <a:spcBef>
                          <a:spcPts val="0"/>
                        </a:spcBef>
                        <a:spcAft>
                          <a:spcPts val="0"/>
                        </a:spcAft>
                      </a:pPr>
                      <a:r>
                        <a:rPr lang="en-US" sz="1800" dirty="0">
                          <a:effectLst/>
                        </a:rPr>
                        <a:t>FY 15-16</a:t>
                      </a:r>
                      <a:endParaRPr lang="en-US" sz="1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dirty="0">
                          <a:effectLst/>
                        </a:rPr>
                        <a:t>9,646</a:t>
                      </a:r>
                      <a:endParaRPr lang="en-US" sz="1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dirty="0">
                          <a:effectLst/>
                        </a:rPr>
                        <a:t> $28,810,876.32 </a:t>
                      </a:r>
                      <a:endParaRPr lang="en-US" sz="18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262271061"/>
                  </a:ext>
                </a:extLst>
              </a:tr>
            </a:tbl>
          </a:graphicData>
        </a:graphic>
      </p:graphicFrame>
      <p:sp>
        <p:nvSpPr>
          <p:cNvPr id="6" name="Rectangle 5"/>
          <p:cNvSpPr/>
          <p:nvPr/>
        </p:nvSpPr>
        <p:spPr>
          <a:xfrm>
            <a:off x="2286000" y="1524001"/>
            <a:ext cx="5334000" cy="1200329"/>
          </a:xfrm>
          <a:prstGeom prst="rect">
            <a:avLst/>
          </a:prstGeom>
        </p:spPr>
        <p:txBody>
          <a:bodyPr wrap="square">
            <a:spAutoFit/>
          </a:bodyPr>
          <a:lstStyle/>
          <a:p>
            <a:pPr lvl="0" eaLnBrk="0" fontAlgn="base" hangingPunct="0">
              <a:spcBef>
                <a:spcPct val="0"/>
              </a:spcBef>
              <a:spcAft>
                <a:spcPct val="0"/>
              </a:spcAft>
            </a:pPr>
            <a:r>
              <a:rPr lang="en-US" altLang="en-US" sz="2400" dirty="0">
                <a:latin typeface="Arial" panose="020B0604020202020204" pitchFamily="34" charset="0"/>
                <a:ea typeface="Calibri" panose="020F0502020204030204" pitchFamily="34" charset="0"/>
                <a:cs typeface="Arial" panose="020B0604020202020204" pitchFamily="34" charset="0"/>
              </a:rPr>
              <a:t>Waiver funded transportation expenditures for the last 3 fiscal years</a:t>
            </a:r>
            <a:r>
              <a:rPr lang="en-US" altLang="en-US" sz="2400" dirty="0">
                <a:solidFill>
                  <a:srgbClr val="1F4E79"/>
                </a:solidFill>
                <a:latin typeface="Arial" panose="020B0604020202020204" pitchFamily="34" charset="0"/>
                <a:ea typeface="Calibri" panose="020F0502020204030204" pitchFamily="34" charset="0"/>
                <a:cs typeface="Arial" panose="020B0604020202020204" pitchFamily="34" charset="0"/>
              </a:rPr>
              <a:t>.</a:t>
            </a:r>
            <a:endParaRPr lang="en-US" altLang="en-US" sz="2400" dirty="0">
              <a:latin typeface="Arial" panose="020B0604020202020204" pitchFamily="34" charset="0"/>
            </a:endParaRPr>
          </a:p>
        </p:txBody>
      </p:sp>
      <p:sp>
        <p:nvSpPr>
          <p:cNvPr id="7" name="TextBox 6"/>
          <p:cNvSpPr txBox="1"/>
          <p:nvPr/>
        </p:nvSpPr>
        <p:spPr>
          <a:xfrm>
            <a:off x="457200" y="5334000"/>
            <a:ext cx="7620000" cy="1015663"/>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APD has averaged an annual 13% increase in waiver transportation expenditures for the last 3 fiscal years.  </a:t>
            </a:r>
          </a:p>
          <a:p>
            <a:pPr marL="342900" indent="-342900">
              <a:buFont typeface="Wingdings" panose="05000000000000000000" pitchFamily="2" charset="2"/>
              <a:buChar char="Ø"/>
            </a:pPr>
            <a:r>
              <a:rPr lang="en-US" sz="2000" dirty="0"/>
              <a:t>Nearly 10,000 customers receiving transportation via the waiver.</a:t>
            </a:r>
          </a:p>
        </p:txBody>
      </p:sp>
    </p:spTree>
    <p:extLst>
      <p:ext uri="{BB962C8B-B14F-4D97-AF65-F5344CB8AC3E}">
        <p14:creationId xmlns:p14="http://schemas.microsoft.com/office/powerpoint/2010/main" val="2528867116"/>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A3D73DD3EC432648B387971B6F9BDB87" ma:contentTypeVersion="1" ma:contentTypeDescription="Create a new document." ma:contentTypeScope="" ma:versionID="01b00333f28dea95ad97d54ea5ad3284">
  <xsd:schema xmlns:xsd="http://www.w3.org/2001/XMLSchema" xmlns:xs="http://www.w3.org/2001/XMLSchema" xmlns:p="http://schemas.microsoft.com/office/2006/metadata/properties" xmlns:ns2="5679e9c2-8d5a-444c-8911-be080edbc981" targetNamespace="http://schemas.microsoft.com/office/2006/metadata/properties" ma:root="true" ma:fieldsID="4136b8cd36526a2316ee89dc130d3c2e" ns2:_="">
    <xsd:import namespace="5679e9c2-8d5a-444c-8911-be080edbc98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79e9c2-8d5a-444c-8911-be080edbc98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5679e9c2-8d5a-444c-8911-be080edbc981">KTW3WUU43X4F-2-207</_dlc_DocId>
    <_dlc_DocIdUrl xmlns="5679e9c2-8d5a-444c-8911-be080edbc981">
      <Url>https://apdfl.sharepoint.com/sites/comm/_layouts/15/DocIdRedir.aspx?ID=KTW3WUU43X4F-2-207</Url>
      <Description>KTW3WUU43X4F-2-207</Description>
    </_dlc_DocIdUrl>
  </documentManagement>
</p:properties>
</file>

<file path=customXml/itemProps1.xml><?xml version="1.0" encoding="utf-8"?>
<ds:datastoreItem xmlns:ds="http://schemas.openxmlformats.org/officeDocument/2006/customXml" ds:itemID="{835B9E98-6423-407B-A1B1-F0239A0D320D}">
  <ds:schemaRefs>
    <ds:schemaRef ds:uri="http://schemas.microsoft.com/sharepoint/v3/contenttype/forms"/>
  </ds:schemaRefs>
</ds:datastoreItem>
</file>

<file path=customXml/itemProps2.xml><?xml version="1.0" encoding="utf-8"?>
<ds:datastoreItem xmlns:ds="http://schemas.openxmlformats.org/officeDocument/2006/customXml" ds:itemID="{CEB80B2A-B35B-4457-9722-9C024D519529}">
  <ds:schemaRefs>
    <ds:schemaRef ds:uri="http://schemas.microsoft.com/sharepoint/events"/>
  </ds:schemaRefs>
</ds:datastoreItem>
</file>

<file path=customXml/itemProps3.xml><?xml version="1.0" encoding="utf-8"?>
<ds:datastoreItem xmlns:ds="http://schemas.openxmlformats.org/officeDocument/2006/customXml" ds:itemID="{291669E5-DCD6-49C1-A2F5-406F78A2EE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79e9c2-8d5a-444c-8911-be080edbc9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9638835-E662-48EE-9ACD-0F75A36340A1}">
  <ds:schemaRefs>
    <ds:schemaRef ds:uri="http://purl.org/dc/elements/1.1/"/>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5679e9c2-8d5a-444c-8911-be080edbc98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1486</TotalTime>
  <Words>559</Words>
  <Application>Microsoft Office PowerPoint</Application>
  <PresentationFormat>On-screen Show (4:3)</PresentationFormat>
  <Paragraphs>125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Myriad Pro</vt:lpstr>
      <vt:lpstr>Times New Roman</vt:lpstr>
      <vt:lpstr>Wingdings</vt:lpstr>
      <vt:lpstr>Office Theme</vt:lpstr>
      <vt:lpstr>PowerPoint Presentation</vt:lpstr>
      <vt:lpstr>  APD Customers and Transportation Presenter: Kent Carroll     Transportation Coordinator August 2, 2017</vt:lpstr>
      <vt:lpstr>TOPICS</vt:lpstr>
      <vt:lpstr>OVERVIEW</vt:lpstr>
      <vt:lpstr>OVERVIEW CONT.</vt:lpstr>
      <vt:lpstr>KEY TERMS</vt:lpstr>
      <vt:lpstr>SERVICE DELIVERY</vt:lpstr>
      <vt:lpstr>Who can provide waiver transportation?</vt:lpstr>
      <vt:lpstr>SERVICE COSTS </vt:lpstr>
      <vt:lpstr>SERVICE FUNDING</vt:lpstr>
      <vt:lpstr>CHALLENGES</vt:lpstr>
      <vt:lpstr>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tharpek</dc:creator>
  <cp:lastModifiedBy>Grendy Henry</cp:lastModifiedBy>
  <cp:revision>107</cp:revision>
  <dcterms:created xsi:type="dcterms:W3CDTF">2011-04-05T17:34:54Z</dcterms:created>
  <dcterms:modified xsi:type="dcterms:W3CDTF">2017-08-01T20:41:52Z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0x010100A3D73DD3EC432648B387971B6F9BDB87</vt:lpwstr>
  </property>
  <property fmtid="{D5CDD505-2E9C-101B-9397-08002B2CF9AE}" pid="3" name="_dlc_DocIdItemGuid">
    <vt:lpwstr>12d44106-dd32-4f62-a92d-10662a6cf9aa</vt:lpwstr>
  </property>
</Properties>
</file>